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292" r:id="rId3"/>
    <p:sldId id="291" r:id="rId4"/>
    <p:sldId id="294" r:id="rId5"/>
    <p:sldId id="293" r:id="rId6"/>
    <p:sldId id="258" r:id="rId7"/>
    <p:sldId id="263" r:id="rId8"/>
    <p:sldId id="269" r:id="rId9"/>
    <p:sldId id="277" r:id="rId10"/>
    <p:sldId id="271" r:id="rId11"/>
    <p:sldId id="297" r:id="rId12"/>
    <p:sldId id="262" r:id="rId13"/>
    <p:sldId id="287" r:id="rId14"/>
    <p:sldId id="288" r:id="rId15"/>
    <p:sldId id="274" r:id="rId16"/>
    <p:sldId id="286" r:id="rId17"/>
    <p:sldId id="270" r:id="rId18"/>
    <p:sldId id="296" r:id="rId19"/>
    <p:sldId id="279" r:id="rId20"/>
    <p:sldId id="272" r:id="rId21"/>
    <p:sldId id="275" r:id="rId22"/>
    <p:sldId id="276" r:id="rId23"/>
    <p:sldId id="280" r:id="rId24"/>
    <p:sldId id="281" r:id="rId25"/>
    <p:sldId id="298" r:id="rId26"/>
    <p:sldId id="285" r:id="rId27"/>
    <p:sldId id="29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10" autoAdjust="0"/>
  </p:normalViewPr>
  <p:slideViewPr>
    <p:cSldViewPr>
      <p:cViewPr varScale="1">
        <p:scale>
          <a:sx n="65" d="100"/>
          <a:sy n="65" d="100"/>
        </p:scale>
        <p:origin x="-132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C22FA-4D1F-43CE-A23A-F6A9F95342B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C38F2-C36F-43A3-8657-283609016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games? Which ones?</a:t>
            </a:r>
          </a:p>
          <a:p>
            <a:r>
              <a:rPr lang="en-US" dirty="0" smtClean="0"/>
              <a:t>Outline: quick overview of my work. Then dig down on Forza: </a:t>
            </a:r>
            <a:r>
              <a:rPr lang="en-US" baseline="0" dirty="0" smtClean="0"/>
              <a:t>goals of study, methods, and findings.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24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05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 process: SQL, python clean-up, play game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50% races in career</a:t>
            </a:r>
            <a:r>
              <a:rPr lang="en-US" baseline="0" dirty="0" smtClean="0"/>
              <a:t> mode, 30% online, 15% quick race, 5% rivals -&gt; focus on career and online modes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44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44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 approach: aggregate bundle usage – SQL group by on all races</a:t>
            </a:r>
          </a:p>
          <a:p>
            <a:endParaRPr lang="en-US" dirty="0" smtClean="0"/>
          </a:p>
          <a:p>
            <a:r>
              <a:rPr lang="en-US" dirty="0" smtClean="0"/>
              <a:t>Select full line, brake line, …,</a:t>
            </a:r>
            <a:r>
              <a:rPr lang="en-US" baseline="0" dirty="0" smtClean="0"/>
              <a:t> count (distinct player id), count(distinct race id)</a:t>
            </a:r>
          </a:p>
          <a:p>
            <a:r>
              <a:rPr lang="en-US" baseline="0" dirty="0" smtClean="0"/>
              <a:t>From races</a:t>
            </a:r>
          </a:p>
          <a:p>
            <a:r>
              <a:rPr lang="en-US" baseline="0" dirty="0" smtClean="0"/>
              <a:t>Where mode = career / online</a:t>
            </a:r>
          </a:p>
          <a:p>
            <a:r>
              <a:rPr lang="en-US" baseline="0" dirty="0" smtClean="0"/>
              <a:t>Group by full line, brake line,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4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Bundles with 10%+ players in career mode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% players does not sum to</a:t>
            </a:r>
            <a:r>
              <a:rPr lang="en-US" baseline="0" dirty="0" smtClean="0"/>
              <a:t> 100% because players can switch bundle/assists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 over-concluding on Easy – it’s the default. ~20% of players drop out before 10 races, most never change their easy bundle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56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Take-</a:t>
            </a:r>
            <a:r>
              <a:rPr lang="en-US" baseline="0" dirty="0" err="1" smtClean="0"/>
              <a:t>aways</a:t>
            </a:r>
            <a:r>
              <a:rPr lang="en-US" baseline="0" dirty="0" smtClean="0"/>
              <a:t>: 1) easy (default) bundle popular, 2) medium meh, 3) STC go together, 4) all but autobrake popular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56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Gray: ratio of player base reaching that many races</a:t>
            </a:r>
          </a:p>
          <a:p>
            <a:r>
              <a:rPr lang="en-US" dirty="0" smtClean="0"/>
              <a:t>Colors: ratio of players who use the assist over time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Take-</a:t>
            </a:r>
            <a:r>
              <a:rPr lang="en-US" dirty="0" err="1" smtClean="0"/>
              <a:t>aways</a:t>
            </a:r>
            <a:r>
              <a:rPr lang="en-US" dirty="0" smtClean="0"/>
              <a:t>: 1) full line + autobrake</a:t>
            </a:r>
            <a:r>
              <a:rPr lang="en-US" baseline="0" dirty="0" smtClean="0"/>
              <a:t> = easiest, 2) brake line + ABS + traction go together, 3) stability + </a:t>
            </a:r>
            <a:r>
              <a:rPr lang="en-US" baseline="0" dirty="0" err="1" smtClean="0"/>
              <a:t>autoshift</a:t>
            </a:r>
            <a:r>
              <a:rPr lang="en-US" baseline="0" dirty="0" smtClean="0"/>
              <a:t> go together, 4) damage should be ON/OFF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9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96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Shipped in FM5. super easy = easy</a:t>
            </a:r>
            <a:r>
              <a:rPr lang="en-US" baseline="0" dirty="0" smtClean="0"/>
              <a:t> with assisted steering (steering not </a:t>
            </a:r>
            <a:r>
              <a:rPr lang="en-US" baseline="0" smtClean="0"/>
              <a:t>tracked in logs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Evaluation: FM5 shipped</a:t>
            </a:r>
            <a:r>
              <a:rPr lang="en-US" baseline="0" dirty="0" smtClean="0"/>
              <a:t> a</a:t>
            </a:r>
            <a:r>
              <a:rPr lang="en-US" dirty="0" smtClean="0"/>
              <a:t>fter my internship, so I don’t know if players used</a:t>
            </a:r>
            <a:r>
              <a:rPr lang="en-US" baseline="0" dirty="0" smtClean="0"/>
              <a:t> these bundles more or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Telemetry</a:t>
            </a:r>
            <a:r>
              <a:rPr lang="en-US" baseline="0" dirty="0" smtClean="0"/>
              <a:t> should log controller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3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Context: RO launched in 2002. Hundreds of illegal private servers. 2010 study.</a:t>
            </a:r>
          </a:p>
          <a:p>
            <a:r>
              <a:rPr lang="en-US" dirty="0" smtClean="0"/>
              <a:t>Methods: Participant observation for a month, 9 semi-structured</a:t>
            </a:r>
            <a:r>
              <a:rPr lang="en-US" baseline="0" dirty="0" smtClean="0"/>
              <a:t> </a:t>
            </a:r>
            <a:r>
              <a:rPr lang="en-US" dirty="0" smtClean="0"/>
              <a:t>interviews on official and </a:t>
            </a:r>
            <a:r>
              <a:rPr lang="en-US" dirty="0" err="1" smtClean="0"/>
              <a:t>pserv</a:t>
            </a:r>
            <a:r>
              <a:rPr lang="en-US" dirty="0" smtClean="0"/>
              <a:t>, affinity diagram with player quotes.</a:t>
            </a:r>
          </a:p>
          <a:p>
            <a:r>
              <a:rPr lang="en-US" dirty="0" smtClean="0"/>
              <a:t>Results: identified mechanics enjoyed/hated by players on each side. Tighter/friendlier community on small </a:t>
            </a:r>
            <a:r>
              <a:rPr lang="en-US" dirty="0" err="1" smtClean="0"/>
              <a:t>pservs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6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Telemetry should also log the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Context: </a:t>
            </a:r>
            <a:r>
              <a:rPr lang="en-US" dirty="0" err="1" smtClean="0"/>
              <a:t>WoW</a:t>
            </a:r>
            <a:r>
              <a:rPr lang="en-US" dirty="0" smtClean="0"/>
              <a:t> launched in 2004. Longitudinal study in </a:t>
            </a:r>
            <a:r>
              <a:rPr lang="en-US" dirty="0" smtClean="0"/>
              <a:t>2012.</a:t>
            </a:r>
            <a:endParaRPr lang="en-US" dirty="0" smtClean="0"/>
          </a:p>
          <a:p>
            <a:r>
              <a:rPr lang="en-US" dirty="0" smtClean="0"/>
              <a:t>Methods: Nick Yee</a:t>
            </a:r>
            <a:r>
              <a:rPr lang="en-US" baseline="0" dirty="0" smtClean="0"/>
              <a:t> at PARC ran online survey in US and China + crawled player data. I mined in SQL and plotted results.</a:t>
            </a:r>
            <a:endParaRPr lang="en-US" dirty="0" smtClean="0"/>
          </a:p>
          <a:p>
            <a:r>
              <a:rPr lang="en-US" dirty="0" smtClean="0"/>
              <a:t>Results: Content</a:t>
            </a:r>
            <a:r>
              <a:rPr lang="en-US" baseline="0" dirty="0" smtClean="0"/>
              <a:t> </a:t>
            </a:r>
            <a:r>
              <a:rPr lang="en-US" dirty="0" smtClean="0"/>
              <a:t>lifespan is 6-7 months (but releases every 9-10 …). Chinese</a:t>
            </a:r>
            <a:r>
              <a:rPr lang="en-US" baseline="0" dirty="0" smtClean="0"/>
              <a:t> play more intensely than Americans.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7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Context: JS launched in 2013. </a:t>
            </a:r>
          </a:p>
          <a:p>
            <a:r>
              <a:rPr lang="en-US" dirty="0" smtClean="0"/>
              <a:t>Methods: </a:t>
            </a:r>
            <a:r>
              <a:rPr lang="en-US" dirty="0" err="1" smtClean="0"/>
              <a:t>Wooga</a:t>
            </a:r>
            <a:r>
              <a:rPr lang="en-US" dirty="0" smtClean="0"/>
              <a:t> shared with me a random </a:t>
            </a:r>
            <a:r>
              <a:rPr lang="en-US" baseline="0" dirty="0" smtClean="0"/>
              <a:t>5% of all iOS players from the 10 weeks after launch.</a:t>
            </a:r>
            <a:endParaRPr lang="en-US" dirty="0" smtClean="0"/>
          </a:p>
          <a:p>
            <a:r>
              <a:rPr lang="en-US" dirty="0" smtClean="0"/>
              <a:t>Results: summary bar plot spikes coincide (spearman pcor of</a:t>
            </a:r>
            <a:r>
              <a:rPr lang="en-US" baseline="0" dirty="0" smtClean="0"/>
              <a:t> .7, controlling for level number</a:t>
            </a:r>
            <a:r>
              <a:rPr lang="en-US" baseline="0" dirty="0" smtClean="0"/>
              <a:t>)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7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for rest of the talk: describe</a:t>
            </a:r>
            <a:r>
              <a:rPr lang="en-US" baseline="0" dirty="0" smtClean="0"/>
              <a:t> assists, bundles, </a:t>
            </a:r>
            <a:r>
              <a:rPr lang="en-US" baseline="0" dirty="0" smtClean="0"/>
              <a:t>questions, findings</a:t>
            </a:r>
            <a:endParaRPr lang="en-US" dirty="0" smtClean="0"/>
          </a:p>
          <a:p>
            <a:r>
              <a:rPr lang="en-US" dirty="0" smtClean="0"/>
              <a:t>Tom Z: mentor at MSR, brainstormed research questions, gave feedback.</a:t>
            </a:r>
          </a:p>
          <a:p>
            <a:r>
              <a:rPr lang="en-US" dirty="0" smtClean="0"/>
              <a:t>Dev</a:t>
            </a:r>
            <a:r>
              <a:rPr lang="en-US" baseline="0" dirty="0" smtClean="0"/>
              <a:t>eloper is </a:t>
            </a:r>
            <a:r>
              <a:rPr lang="en-US" dirty="0" smtClean="0"/>
              <a:t>Turn 10. They collect and ETL the data.</a:t>
            </a:r>
          </a:p>
          <a:p>
            <a:r>
              <a:rPr lang="en-US" dirty="0" smtClean="0"/>
              <a:t>I pulled it from their DB, cleaned it up, analyzed the data, pitched recommendations to </a:t>
            </a:r>
            <a:r>
              <a:rPr lang="en-US" dirty="0" err="1" smtClean="0"/>
              <a:t>devs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7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Real-life assist: automatic gear = no clutch or gear shifting!</a:t>
            </a:r>
          </a:p>
          <a:p>
            <a:r>
              <a:rPr lang="en-US" dirty="0" smtClean="0"/>
              <a:t>Also in F4 with 3 values:</a:t>
            </a:r>
            <a:r>
              <a:rPr lang="en-US" baseline="0" dirty="0" smtClean="0"/>
              <a:t> fully auto, manual without clutch, or manual with clutch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05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Player’s car automatically brakes in the 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15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levels: full, brake, or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5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Players can configure at 2 granularities: bundle or assist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C38F2-C36F-43A3-8657-2836090166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7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2C5A-DA52-49B5-8DE3-0C38D3916921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7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40348-F1CF-4162-BE67-8B3B2DC05C5E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16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1AB7-ACAC-4BF6-95C1-A58A4DE0A161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8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671-5F0F-44DD-8931-706C4E3F2DBA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9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F285-9CBC-4CDD-A2D7-4CA7AE8E3AD2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2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13EEB-C20C-4649-8DFE-D792685D4E21}" type="datetime1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2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F0BE-55B0-4B86-9581-B3692AF1574F}" type="datetime1">
              <a:rPr lang="en-US" smtClean="0"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88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09AA5-A6EC-422D-A067-7B292DD6C7FC}" type="datetime1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0CB4-354B-47DB-AABE-2691CB4A561C}" type="datetime1">
              <a:rPr lang="en-US" smtClean="0"/>
              <a:t>5/5/2016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0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7A00-81DB-4412-90D1-4FBAFFBA7962}" type="datetime1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2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7796-3F12-4B3B-8CF7-8BFF47710588}" type="datetime1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0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AF71-BF2E-4A28-9A8E-BEBCD3101FE5}" type="datetime1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2E199-0BD7-40A0-8D47-93C48A528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3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53.tinypic.com/r1xxf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56"/>
          <a:stretch/>
        </p:blipFill>
        <p:spPr bwMode="auto">
          <a:xfrm>
            <a:off x="4845876" y="0"/>
            <a:ext cx="429812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tho\Desktop\My Dropbox\mondego-docs-thomas\dissertation\img\wow\wow-screensho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4188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81" y="3998461"/>
            <a:ext cx="5208619" cy="288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7195"/>
            <a:ext cx="3962399" cy="287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0" y="2667000"/>
            <a:ext cx="9144000" cy="1447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700" dirty="0" smtClean="0"/>
              <a:t>Improving </a:t>
            </a:r>
            <a:r>
              <a:rPr lang="en-US" sz="5700" dirty="0"/>
              <a:t>the Player </a:t>
            </a:r>
            <a:r>
              <a:rPr lang="en-US" sz="5700" dirty="0" smtClean="0"/>
              <a:t>Experience</a:t>
            </a:r>
          </a:p>
          <a:p>
            <a:r>
              <a:rPr lang="en-US" sz="5700" dirty="0" smtClean="0"/>
              <a:t>by Mining Game Data</a:t>
            </a:r>
          </a:p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Thomas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</a:rPr>
              <a:t>Debeauvais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 – tdebeauv@uci.edu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9AE00-4BDC-4F24-B5C4-DA7194FB6985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07553928"/>
              </p:ext>
            </p:extLst>
          </p:nvPr>
        </p:nvGraphicFramePr>
        <p:xfrm>
          <a:off x="304803" y="533400"/>
          <a:ext cx="8503920" cy="5562600"/>
        </p:xfrm>
        <a:graphic>
          <a:graphicData uri="http://schemas.openxmlformats.org/drawingml/2006/table">
            <a:tbl>
              <a:tblPr firstRow="1" firstCol="1" bandRow="1"/>
              <a:tblGrid>
                <a:gridCol w="1188720"/>
                <a:gridCol w="1463040"/>
                <a:gridCol w="1463040"/>
                <a:gridCol w="1463040"/>
                <a:gridCol w="1463040"/>
                <a:gridCol w="1463040"/>
              </a:tblGrid>
              <a:tr h="6575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Easy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Hard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Advanced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Expert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Line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Full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Brake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Stability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Traction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7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Assisted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 ABS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ABS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7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Gear</a:t>
                      </a: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Shifting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Automatic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w/o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Manual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w/o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Manual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Damage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Cosmetic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Limited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Simulation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35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players change their assists?</a:t>
            </a:r>
          </a:p>
          <a:p>
            <a:r>
              <a:rPr lang="en-US" dirty="0" smtClean="0"/>
              <a:t>At which granularity: assist or bundle?</a:t>
            </a:r>
          </a:p>
          <a:p>
            <a:r>
              <a:rPr lang="en-US" dirty="0" smtClean="0"/>
              <a:t>Are the bundles adequate?</a:t>
            </a:r>
          </a:p>
          <a:p>
            <a:r>
              <a:rPr lang="en-US" dirty="0" smtClean="0"/>
              <a:t>Which assists change together?</a:t>
            </a:r>
          </a:p>
          <a:p>
            <a:r>
              <a:rPr lang="en-US" dirty="0" smtClean="0"/>
              <a:t>Are all assists equally useful/used?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200k players (random 5%)</a:t>
            </a:r>
          </a:p>
          <a:p>
            <a:r>
              <a:rPr lang="en-US" dirty="0" smtClean="0"/>
              <a:t>24M race entries</a:t>
            </a:r>
          </a:p>
          <a:p>
            <a:r>
              <a:rPr lang="en-US" dirty="0" smtClean="0"/>
              <a:t>October 2011 (launch) – July 2013</a:t>
            </a:r>
          </a:p>
          <a:p>
            <a:r>
              <a:rPr lang="en-US" dirty="0" smtClean="0"/>
              <a:t>Focus on career and online modes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Telemetry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Ternary assists -&gt; binary assists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517908"/>
              </p:ext>
            </p:extLst>
          </p:nvPr>
        </p:nvGraphicFramePr>
        <p:xfrm>
          <a:off x="304800" y="2819400"/>
          <a:ext cx="8503920" cy="3287800"/>
        </p:xfrm>
        <a:graphic>
          <a:graphicData uri="http://schemas.openxmlformats.org/drawingml/2006/table">
            <a:tbl>
              <a:tblPr firstRow="1" firstCol="1" bandRow="1"/>
              <a:tblGrid>
                <a:gridCol w="1676400"/>
                <a:gridCol w="1219200"/>
                <a:gridCol w="1371600"/>
                <a:gridCol w="1310640"/>
                <a:gridCol w="1584960"/>
                <a:gridCol w="1341120"/>
              </a:tblGrid>
              <a:tr h="6575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Easy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Hard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Advanced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Expert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Line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Full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Brake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Full Line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Brake Line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SQL Result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023158"/>
              </p:ext>
            </p:extLst>
          </p:nvPr>
        </p:nvGraphicFramePr>
        <p:xfrm>
          <a:off x="457200" y="1981200"/>
          <a:ext cx="8229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524000"/>
                <a:gridCol w="12192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Full Line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Brake Line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# Players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# Races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5236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16148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8423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90284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6712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905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7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23649"/>
              </p:ext>
            </p:extLst>
          </p:nvPr>
        </p:nvGraphicFramePr>
        <p:xfrm>
          <a:off x="320040" y="1112520"/>
          <a:ext cx="600456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560"/>
                <a:gridCol w="12954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Bundle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Career players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Career </a:t>
                      </a:r>
                    </a:p>
                    <a:p>
                      <a:r>
                        <a:rPr lang="en-US" sz="2000" dirty="0" smtClean="0"/>
                        <a:t>races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Easy (default)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58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Stability, traction, clutch, cosmetic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28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Stability, traction, clutch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21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Stability, traction,</a:t>
                      </a:r>
                      <a:r>
                        <a:rPr lang="en-US" sz="2000" baseline="0" dirty="0" smtClean="0"/>
                        <a:t> clutch, limited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14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Medium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85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864128"/>
              </p:ext>
            </p:extLst>
          </p:nvPr>
        </p:nvGraphicFramePr>
        <p:xfrm>
          <a:off x="320040" y="1112520"/>
          <a:ext cx="85953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560"/>
                <a:gridCol w="1295400"/>
                <a:gridCol w="13716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Bundle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Career players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Career </a:t>
                      </a:r>
                    </a:p>
                    <a:p>
                      <a:r>
                        <a:rPr lang="en-US" sz="2000" dirty="0" smtClean="0"/>
                        <a:t>races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Online players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Online </a:t>
                      </a:r>
                    </a:p>
                    <a:p>
                      <a:r>
                        <a:rPr lang="en-US" sz="2000" dirty="0" smtClean="0"/>
                        <a:t>races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Easy (default)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58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Stability, traction, clutch, cosmetic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28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Stability, traction, clutch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21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Stability, traction,</a:t>
                      </a:r>
                      <a:r>
                        <a:rPr lang="en-US" sz="2000" baseline="0" dirty="0" smtClean="0"/>
                        <a:t> clutch, limited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14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Medium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Clutch and cosmetic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32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20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All but autobrake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All but autobrake and full line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3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17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"/>
            <a:ext cx="8305800" cy="319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17900"/>
            <a:ext cx="8305800" cy="32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162800" cy="216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5" y="3247093"/>
            <a:ext cx="9144000" cy="31537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Are All Assists Equal?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5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9AE00-4BDC-4F24-B5C4-DA7194FB6985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25416483"/>
              </p:ext>
            </p:extLst>
          </p:nvPr>
        </p:nvGraphicFramePr>
        <p:xfrm>
          <a:off x="304803" y="533400"/>
          <a:ext cx="8503920" cy="5562600"/>
        </p:xfrm>
        <a:graphic>
          <a:graphicData uri="http://schemas.openxmlformats.org/drawingml/2006/table">
            <a:tbl>
              <a:tblPr firstRow="1" firstCol="1" bandRow="1"/>
              <a:tblGrid>
                <a:gridCol w="1188720"/>
                <a:gridCol w="1463040"/>
                <a:gridCol w="1463040"/>
                <a:gridCol w="1463040"/>
                <a:gridCol w="1463040"/>
                <a:gridCol w="1463040"/>
              </a:tblGrid>
              <a:tr h="6575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Easy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Hard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Advanced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Expert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Line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Full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Brake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Stability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Traction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7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Assisted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 ABS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ABS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7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Gear</a:t>
                      </a: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Shifting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Automatic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w/o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Manual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w/o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Manual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Damage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Cosmetic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Simulation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Left Arrow 3"/>
          <p:cNvSpPr/>
          <p:nvPr/>
        </p:nvSpPr>
        <p:spPr>
          <a:xfrm>
            <a:off x="2971800" y="1600200"/>
            <a:ext cx="13716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5943600" y="1602260"/>
            <a:ext cx="13716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2982097" y="3962400"/>
            <a:ext cx="13716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4506097" y="5181600"/>
            <a:ext cx="13716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048000" y="5867400"/>
            <a:ext cx="1371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419600" y="5867400"/>
            <a:ext cx="13716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ho\Desktop\My Dropbox\mondego-docs-thomas\dissertation\img\ro\RO-screensh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0150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Play on a Private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9AE00-4BDC-4F24-B5C4-DA7194FB6985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08468008"/>
              </p:ext>
            </p:extLst>
          </p:nvPr>
        </p:nvGraphicFramePr>
        <p:xfrm>
          <a:off x="304803" y="533400"/>
          <a:ext cx="8503920" cy="5562600"/>
        </p:xfrm>
        <a:graphic>
          <a:graphicData uri="http://schemas.openxmlformats.org/drawingml/2006/table">
            <a:tbl>
              <a:tblPr firstRow="1" firstCol="1" bandRow="1"/>
              <a:tblGrid>
                <a:gridCol w="1188720"/>
                <a:gridCol w="1463040"/>
                <a:gridCol w="1463040"/>
                <a:gridCol w="1463040"/>
                <a:gridCol w="1463040"/>
                <a:gridCol w="1463040"/>
              </a:tblGrid>
              <a:tr h="6575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Easy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Hard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Advanced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Expert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Line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Full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Brake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Stability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Traction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7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Assisted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 ABS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ABS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137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Gear</a:t>
                      </a: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Shifting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Automatic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w/o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Manual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w/o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Manual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w/ clutch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Damage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Cosmetic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Simulation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ight Arrow 1"/>
          <p:cNvSpPr/>
          <p:nvPr/>
        </p:nvSpPr>
        <p:spPr>
          <a:xfrm>
            <a:off x="3048000" y="5867400"/>
            <a:ext cx="1371600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/>
          <p:cNvSpPr/>
          <p:nvPr/>
        </p:nvSpPr>
        <p:spPr>
          <a:xfrm>
            <a:off x="2971800" y="1600200"/>
            <a:ext cx="1371600" cy="30480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943600" y="3962400"/>
            <a:ext cx="1371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4419600" y="5867400"/>
            <a:ext cx="1371600" cy="30480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379043" y="599303"/>
            <a:ext cx="1447800" cy="6096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79043" y="1208903"/>
            <a:ext cx="1447800" cy="6096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9043" y="1886465"/>
            <a:ext cx="1447800" cy="6096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46092" y="2514600"/>
            <a:ext cx="1447800" cy="6096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79043" y="3200400"/>
            <a:ext cx="1447800" cy="6096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79043" y="3719384"/>
            <a:ext cx="1447800" cy="6096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46092" y="4267200"/>
            <a:ext cx="1447800" cy="6096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65657" y="4876800"/>
            <a:ext cx="1447800" cy="6096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46092" y="5494638"/>
            <a:ext cx="1447800" cy="6096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Left Arrow 21"/>
          <p:cNvSpPr/>
          <p:nvPr/>
        </p:nvSpPr>
        <p:spPr>
          <a:xfrm>
            <a:off x="2971800" y="3962400"/>
            <a:ext cx="1371600" cy="30480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>
            <a:off x="5943600" y="1602260"/>
            <a:ext cx="1371600" cy="3048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>
            <a:off x="4506097" y="5181600"/>
            <a:ext cx="1371600" cy="3048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90600" y="717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</a:rPr>
              <a:t>Super Easy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Diagonal Stripe 25"/>
          <p:cNvSpPr/>
          <p:nvPr/>
        </p:nvSpPr>
        <p:spPr>
          <a:xfrm>
            <a:off x="1295400" y="484128"/>
            <a:ext cx="647700" cy="586946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80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Wishes - Controller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ttp://images.eurogamer.net/2013/articles/1/7/1/8/3/2/2/whats-the-deal-with-ps4-and-xbox-one-steering-wheels-1415270994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8568"/>
            <a:ext cx="4762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ricopter.googlecode.com/files/microsoft-xbox-360-wireless-controll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81200"/>
            <a:ext cx="3946576" cy="280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85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Wishes -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4" descr="http://i1.ytimg.com/vi/ym9QCFNAsoA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86" y="2204519"/>
            <a:ext cx="4805015" cy="270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en/b/bc/Forza4_gamepla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4425499" cy="269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85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http://fc04.deviantart.net/fs71/f/2012/099/7/5/fluttershy_nissan_leaf___forza_4_by_nrxia-d4vmx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" y="0"/>
            <a:ext cx="9144000" cy="49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914400" y="4953000"/>
            <a:ext cx="75438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/>
              <a:t>Discussion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76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763000" cy="586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3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874220"/>
              </p:ext>
            </p:extLst>
          </p:nvPr>
        </p:nvGraphicFramePr>
        <p:xfrm>
          <a:off x="152400" y="2118360"/>
          <a:ext cx="8915400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800"/>
                <a:gridCol w="1447800"/>
                <a:gridCol w="4114800"/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Log OR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Explanation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Position at</a:t>
                      </a:r>
                      <a:r>
                        <a:rPr lang="en-US" sz="2800" baseline="0" dirty="0" smtClean="0"/>
                        <a:t> finish line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Confidence?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Car performance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 index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“Stacking handicaps”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Sedan first, F1 right after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Number of races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–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aseline="0" dirty="0" smtClean="0"/>
                        <a:t>Habit?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0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323364"/>
              </p:ext>
            </p:extLst>
          </p:nvPr>
        </p:nvGraphicFramePr>
        <p:xfrm>
          <a:off x="457200" y="2133600"/>
          <a:ext cx="822960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Precision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Recall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Autobrake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84%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97%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Full line</a:t>
                      </a:r>
                      <a:endParaRPr lang="en-US" sz="2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78%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95%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Clutch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-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-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Others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60-70%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50-80%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33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Assist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27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73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4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63891"/>
            <a:ext cx="5022187" cy="559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147" y="4402152"/>
            <a:ext cx="4128853" cy="248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Fast is Content Consumed?</a:t>
            </a:r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4" y="1263891"/>
            <a:ext cx="4124326" cy="313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7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90599"/>
            <a:ext cx="4495799" cy="301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4648201" cy="336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02355"/>
            <a:ext cx="9143999" cy="355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Are Churn and Difficulty Related?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53.tinypic.com/r1xxf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56"/>
          <a:stretch/>
        </p:blipFill>
        <p:spPr bwMode="auto">
          <a:xfrm>
            <a:off x="730431" y="1066800"/>
            <a:ext cx="7683138" cy="55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do Players Tune Their Assists?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8077200" cy="549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9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Braking Assist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6647"/>
            <a:ext cx="9144000" cy="490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9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Line Assist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2E199-0BD7-40A0-8D47-93C48A528F38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3999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9AE00-4BDC-4F24-B5C4-DA7194FB6985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17515278"/>
              </p:ext>
            </p:extLst>
          </p:nvPr>
        </p:nvGraphicFramePr>
        <p:xfrm>
          <a:off x="304803" y="533400"/>
          <a:ext cx="8503920" cy="1315120"/>
        </p:xfrm>
        <a:graphic>
          <a:graphicData uri="http://schemas.openxmlformats.org/drawingml/2006/table">
            <a:tbl>
              <a:tblPr firstRow="1" firstCol="1" bandRow="1"/>
              <a:tblGrid>
                <a:gridCol w="1188720"/>
                <a:gridCol w="1463040"/>
                <a:gridCol w="1463040"/>
                <a:gridCol w="1463040"/>
                <a:gridCol w="1463040"/>
                <a:gridCol w="1463040"/>
              </a:tblGrid>
              <a:tr h="6575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Easy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Hard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Advanced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Expert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575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Line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Full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Brake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OFF</a:t>
                      </a:r>
                    </a:p>
                  </a:txBody>
                  <a:tcPr marL="38100" marR="381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9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1101</Words>
  <Application>Microsoft Office PowerPoint</Application>
  <PresentationFormat>On-screen Show (4:3)</PresentationFormat>
  <Paragraphs>367</Paragraphs>
  <Slides>27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Braking Assist</vt:lpstr>
      <vt:lpstr>Trajectory Line Assist</vt:lpstr>
      <vt:lpstr>PowerPoint Presentation</vt:lpstr>
      <vt:lpstr>PowerPoint Presentation</vt:lpstr>
      <vt:lpstr>Questions</vt:lpstr>
      <vt:lpstr>Telemetry Data</vt:lpstr>
      <vt:lpstr>Telemetry Data</vt:lpstr>
      <vt:lpstr>Example SQL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Wishes - Controller</vt:lpstr>
      <vt:lpstr>Wishes - View</vt:lpstr>
      <vt:lpstr>PowerPoint Presentation</vt:lpstr>
      <vt:lpstr>PowerPoint Presentation</vt:lpstr>
      <vt:lpstr>PowerPoint Presentation</vt:lpstr>
      <vt:lpstr>PowerPoint Presentation</vt:lpstr>
      <vt:lpstr>Stability Assist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 Deb</dc:creator>
  <cp:lastModifiedBy>tho</cp:lastModifiedBy>
  <cp:revision>91</cp:revision>
  <dcterms:created xsi:type="dcterms:W3CDTF">2016-04-27T22:23:51Z</dcterms:created>
  <dcterms:modified xsi:type="dcterms:W3CDTF">2016-05-06T05:13:42Z</dcterms:modified>
</cp:coreProperties>
</file>